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99" r:id="rId3"/>
    <p:sldId id="300" r:id="rId4"/>
    <p:sldId id="301" r:id="rId5"/>
    <p:sldId id="259" r:id="rId6"/>
    <p:sldId id="260" r:id="rId7"/>
    <p:sldId id="261" r:id="rId8"/>
    <p:sldId id="262" r:id="rId9"/>
    <p:sldId id="263" r:id="rId10"/>
    <p:sldId id="288" r:id="rId11"/>
    <p:sldId id="286" r:id="rId12"/>
    <p:sldId id="264" r:id="rId13"/>
    <p:sldId id="287" r:id="rId14"/>
    <p:sldId id="266" r:id="rId15"/>
    <p:sldId id="289" r:id="rId16"/>
    <p:sldId id="257" r:id="rId17"/>
    <p:sldId id="258" r:id="rId18"/>
    <p:sldId id="303" r:id="rId19"/>
    <p:sldId id="302" r:id="rId20"/>
    <p:sldId id="304" r:id="rId21"/>
    <p:sldId id="290" r:id="rId22"/>
    <p:sldId id="298" r:id="rId23"/>
    <p:sldId id="291" r:id="rId24"/>
    <p:sldId id="292" r:id="rId25"/>
    <p:sldId id="296" r:id="rId26"/>
    <p:sldId id="297" r:id="rId27"/>
    <p:sldId id="293" r:id="rId28"/>
    <p:sldId id="308" r:id="rId29"/>
    <p:sldId id="294" r:id="rId30"/>
    <p:sldId id="306" r:id="rId31"/>
    <p:sldId id="307" r:id="rId32"/>
    <p:sldId id="295" r:id="rId33"/>
    <p:sldId id="305" r:id="rId34"/>
  </p:sldIdLst>
  <p:sldSz cx="12190413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 autoAdjust="0"/>
    <p:restoredTop sz="94660"/>
  </p:normalViewPr>
  <p:slideViewPr>
    <p:cSldViewPr>
      <p:cViewPr>
        <p:scale>
          <a:sx n="80" d="100"/>
          <a:sy n="80" d="100"/>
        </p:scale>
        <p:origin x="-1362" y="-8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Nº de Profissionais Certificados por País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invertIfNegative val="0"/>
          <c:cat>
            <c:strRef>
              <c:f>Plan1!$A$2:$A$9</c:f>
              <c:strCache>
                <c:ptCount val="8"/>
                <c:pt idx="0">
                  <c:v>EUA</c:v>
                </c:pt>
                <c:pt idx="1">
                  <c:v>Alemanha</c:v>
                </c:pt>
                <c:pt idx="2">
                  <c:v>Índia</c:v>
                </c:pt>
                <c:pt idx="3">
                  <c:v>Brasil</c:v>
                </c:pt>
                <c:pt idx="4">
                  <c:v>Rússia</c:v>
                </c:pt>
                <c:pt idx="5">
                  <c:v>Canada</c:v>
                </c:pt>
                <c:pt idx="6">
                  <c:v>Austrália</c:v>
                </c:pt>
                <c:pt idx="7">
                  <c:v>Argentina</c:v>
                </c:pt>
              </c:strCache>
            </c:strRef>
          </c:cat>
          <c:val>
            <c:numRef>
              <c:f>Plan1!$B$2:$B$9</c:f>
              <c:numCache>
                <c:formatCode>General</c:formatCode>
                <c:ptCount val="8"/>
                <c:pt idx="0" formatCode="#,##0">
                  <c:v>2124</c:v>
                </c:pt>
                <c:pt idx="1">
                  <c:v>1429</c:v>
                </c:pt>
                <c:pt idx="2">
                  <c:v>827</c:v>
                </c:pt>
                <c:pt idx="3">
                  <c:v>518</c:v>
                </c:pt>
                <c:pt idx="4">
                  <c:v>487</c:v>
                </c:pt>
                <c:pt idx="5">
                  <c:v>418</c:v>
                </c:pt>
                <c:pt idx="6">
                  <c:v>256</c:v>
                </c:pt>
                <c:pt idx="7">
                  <c:v>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3482112"/>
        <c:axId val="22724608"/>
      </c:barChart>
      <c:catAx>
        <c:axId val="63482112"/>
        <c:scaling>
          <c:orientation val="minMax"/>
        </c:scaling>
        <c:delete val="0"/>
        <c:axPos val="b"/>
        <c:majorTickMark val="out"/>
        <c:minorTickMark val="none"/>
        <c:tickLblPos val="nextTo"/>
        <c:crossAx val="22724608"/>
        <c:crosses val="autoZero"/>
        <c:auto val="1"/>
        <c:lblAlgn val="ctr"/>
        <c:lblOffset val="100"/>
        <c:noMultiLvlLbl val="0"/>
      </c:catAx>
      <c:valAx>
        <c:axId val="22724608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crossAx val="634821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FBD95-8336-4FDC-940D-D72392F7D0AA}" type="datetimeFigureOut">
              <a:rPr lang="pt-BR" smtClean="0"/>
              <a:t>24/07/2018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ACBEA-158F-4E34-BF9D-9F0BC2DDA1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193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Para</a:t>
            </a:r>
            <a:r>
              <a:rPr lang="pt-BR" baseline="0" dirty="0" smtClean="0"/>
              <a:t> comprar voucher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ACBEA-158F-4E34-BF9D-9F0BC2DDA1F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643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Php</a:t>
            </a:r>
            <a:r>
              <a:rPr lang="pt-BR" dirty="0" smtClean="0"/>
              <a:t> básico /</a:t>
            </a:r>
            <a:r>
              <a:rPr lang="pt-BR" baseline="0" dirty="0" smtClean="0"/>
              <a:t> funções / formato de dados e tipos / recursos web / POO / Segurança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ACBEA-158F-4E34-BF9D-9F0BC2DDA1F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0996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Entrada e </a:t>
            </a:r>
            <a:r>
              <a:rPr lang="pt-BR" dirty="0" err="1" smtClean="0"/>
              <a:t>saida</a:t>
            </a:r>
            <a:r>
              <a:rPr lang="pt-BR" dirty="0" smtClean="0"/>
              <a:t> / </a:t>
            </a:r>
            <a:r>
              <a:rPr lang="pt-BR" dirty="0" err="1" smtClean="0"/>
              <a:t>strings</a:t>
            </a:r>
            <a:r>
              <a:rPr lang="pt-BR" dirty="0" smtClean="0"/>
              <a:t> e padrões / banco de dados e </a:t>
            </a:r>
            <a:r>
              <a:rPr lang="pt-BR" dirty="0" err="1" smtClean="0"/>
              <a:t>sql</a:t>
            </a:r>
            <a:r>
              <a:rPr lang="pt-BR" dirty="0" smtClean="0"/>
              <a:t> / </a:t>
            </a:r>
            <a:r>
              <a:rPr lang="pt-BR" dirty="0" err="1" smtClean="0"/>
              <a:t>arrays</a:t>
            </a:r>
            <a:r>
              <a:rPr lang="pt-BR" dirty="0" smtClean="0"/>
              <a:t> / tratamento de erros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ACBEA-158F-4E34-BF9D-9F0BC2DDA1F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670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Para agendar a prova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ACBEA-158F-4E34-BF9D-9F0BC2DDA1F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73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2461-5FE9-4088-846E-008F00279FBF}" type="datetimeFigureOut">
              <a:rPr lang="pt-BR" smtClean="0"/>
              <a:t>24/07/2018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05CA-BC2F-4DFD-B0C5-AF7892228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223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2461-5FE9-4088-846E-008F00279FBF}" type="datetimeFigureOut">
              <a:rPr lang="pt-BR" smtClean="0"/>
              <a:t>24/07/2018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05CA-BC2F-4DFD-B0C5-AF7892228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54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2461-5FE9-4088-846E-008F00279FBF}" type="datetimeFigureOut">
              <a:rPr lang="pt-BR" smtClean="0"/>
              <a:t>24/07/2018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05CA-BC2F-4DFD-B0C5-AF7892228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028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2461-5FE9-4088-846E-008F00279FBF}" type="datetimeFigureOut">
              <a:rPr lang="pt-BR" smtClean="0"/>
              <a:t>24/07/2018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05CA-BC2F-4DFD-B0C5-AF7892228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165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2461-5FE9-4088-846E-008F00279FBF}" type="datetimeFigureOut">
              <a:rPr lang="pt-BR" smtClean="0"/>
              <a:t>24/07/2018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05CA-BC2F-4DFD-B0C5-AF7892228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3823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2461-5FE9-4088-846E-008F00279FBF}" type="datetimeFigureOut">
              <a:rPr lang="pt-BR" smtClean="0"/>
              <a:t>24/07/2018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05CA-BC2F-4DFD-B0C5-AF7892228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966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2461-5FE9-4088-846E-008F00279FBF}" type="datetimeFigureOut">
              <a:rPr lang="pt-BR" smtClean="0"/>
              <a:t>24/07/2018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05CA-BC2F-4DFD-B0C5-AF7892228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45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2461-5FE9-4088-846E-008F00279FBF}" type="datetimeFigureOut">
              <a:rPr lang="pt-BR" smtClean="0"/>
              <a:t>24/07/2018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05CA-BC2F-4DFD-B0C5-AF7892228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54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2461-5FE9-4088-846E-008F00279FBF}" type="datetimeFigureOut">
              <a:rPr lang="pt-BR" smtClean="0"/>
              <a:t>24/07/2018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05CA-BC2F-4DFD-B0C5-AF7892228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623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2461-5FE9-4088-846E-008F00279FBF}" type="datetimeFigureOut">
              <a:rPr lang="pt-BR" smtClean="0"/>
              <a:t>24/07/2018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05CA-BC2F-4DFD-B0C5-AF7892228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10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2461-5FE9-4088-846E-008F00279FBF}" type="datetimeFigureOut">
              <a:rPr lang="pt-BR" smtClean="0"/>
              <a:t>24/07/2018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05CA-BC2F-4DFD-B0C5-AF7892228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241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32461-5FE9-4088-846E-008F00279FBF}" type="datetimeFigureOut">
              <a:rPr lang="pt-BR" smtClean="0"/>
              <a:t>24/07/2018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D05CA-BC2F-4DFD-B0C5-AF78922282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947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0" name="Picture 8" descr="D:\Apresentações\Certificações PHP\down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95" y="-27384"/>
            <a:ext cx="12240682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ítulo 1"/>
          <p:cNvSpPr txBox="1">
            <a:spLocks/>
          </p:cNvSpPr>
          <p:nvPr/>
        </p:nvSpPr>
        <p:spPr>
          <a:xfrm>
            <a:off x="0" y="2276872"/>
            <a:ext cx="12215887" cy="10801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dirty="0" smtClean="0">
                <a:solidFill>
                  <a:schemeClr val="bg1"/>
                </a:solidFill>
              </a:rPr>
              <a:t>#PartiuCertificação</a:t>
            </a:r>
            <a:endParaRPr lang="pt-BR" sz="6000" dirty="0">
              <a:solidFill>
                <a:schemeClr val="bg1"/>
              </a:solidFill>
            </a:endParaRPr>
          </a:p>
        </p:txBody>
      </p:sp>
      <p:pic>
        <p:nvPicPr>
          <p:cNvPr id="16" name="Picture 2" descr="D:\Apresentações\Certificações PHP\certifi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6521">
            <a:off x="-500215" y="-104095"/>
            <a:ext cx="3830984" cy="306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69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pt-BR" dirty="0" smtClean="0"/>
              <a:t>O exame é em Inglês</a:t>
            </a:r>
          </a:p>
          <a:p>
            <a:pPr>
              <a:buFont typeface="Wingdings" pitchFamily="2" charset="2"/>
              <a:buChar char="Ø"/>
            </a:pPr>
            <a:endParaRPr lang="pt-BR" dirty="0" smtClean="0"/>
          </a:p>
          <a:p>
            <a:pPr>
              <a:buFont typeface="Wingdings" pitchFamily="2" charset="2"/>
              <a:buChar char="Ø"/>
            </a:pPr>
            <a:r>
              <a:rPr lang="pt-BR" dirty="0" smtClean="0"/>
              <a:t>consiste </a:t>
            </a:r>
            <a:r>
              <a:rPr lang="pt-BR" dirty="0"/>
              <a:t>em 70 questões geradas </a:t>
            </a:r>
            <a:r>
              <a:rPr lang="pt-BR" dirty="0" smtClean="0"/>
              <a:t>aleatoriamente</a:t>
            </a:r>
          </a:p>
          <a:p>
            <a:pPr>
              <a:buFont typeface="Wingdings" pitchFamily="2" charset="2"/>
              <a:buChar char="Ø"/>
            </a:pPr>
            <a:endParaRPr lang="pt-BR" dirty="0"/>
          </a:p>
          <a:p>
            <a:pPr>
              <a:buFont typeface="Wingdings" pitchFamily="2" charset="2"/>
              <a:buChar char="Ø"/>
            </a:pPr>
            <a:r>
              <a:rPr lang="pt-BR" dirty="0" smtClean="0"/>
              <a:t>As questões intercalam  o nível de dificuldade</a:t>
            </a:r>
          </a:p>
          <a:p>
            <a:pPr>
              <a:buFont typeface="Wingdings" pitchFamily="2" charset="2"/>
              <a:buChar char="Ø"/>
            </a:pPr>
            <a:endParaRPr lang="pt-BR" dirty="0"/>
          </a:p>
          <a:p>
            <a:pPr>
              <a:buFont typeface="Wingdings" pitchFamily="2" charset="2"/>
              <a:buChar char="Ø"/>
            </a:pPr>
            <a:r>
              <a:rPr lang="pt-BR" dirty="0" smtClean="0"/>
              <a:t>Baseado no PHP 7.1</a:t>
            </a:r>
          </a:p>
          <a:p>
            <a:pPr>
              <a:buFont typeface="Wingdings" pitchFamily="2" charset="2"/>
              <a:buChar char="Ø"/>
            </a:pPr>
            <a:endParaRPr lang="pt-BR" dirty="0"/>
          </a:p>
          <a:p>
            <a:pPr>
              <a:buFont typeface="Wingdings" pitchFamily="2" charset="2"/>
              <a:buChar char="Ø"/>
            </a:pPr>
            <a:r>
              <a:rPr lang="pt-BR" dirty="0" smtClean="0"/>
              <a:t>90 minutos para realizar o exame</a:t>
            </a:r>
          </a:p>
          <a:p>
            <a:pPr>
              <a:buFont typeface="Wingdings" pitchFamily="2" charset="2"/>
              <a:buChar char="Ø"/>
            </a:pPr>
            <a:endParaRPr lang="pt-BR" dirty="0"/>
          </a:p>
          <a:p>
            <a:pPr>
              <a:buFont typeface="Wingdings" pitchFamily="2" charset="2"/>
              <a:buChar char="Ø"/>
            </a:pPr>
            <a:r>
              <a:rPr lang="pt-BR" dirty="0" smtClean="0"/>
              <a:t>Resultado no final do exame</a:t>
            </a:r>
            <a:endParaRPr lang="pt-BR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260648"/>
            <a:ext cx="12241435" cy="10801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/>
                </a:solidFill>
              </a:rPr>
              <a:t>A Prova!</a:t>
            </a:r>
            <a:endParaRPr lang="pt-BR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40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pt-BR" dirty="0" smtClean="0"/>
              <a:t>Você pode utilizar o </a:t>
            </a:r>
            <a:r>
              <a:rPr lang="pt-BR" dirty="0"/>
              <a:t>badge da </a:t>
            </a:r>
            <a:r>
              <a:rPr lang="pt-BR" dirty="0" smtClean="0"/>
              <a:t>ZCPE</a:t>
            </a:r>
          </a:p>
          <a:p>
            <a:pPr>
              <a:buFont typeface="Wingdings" pitchFamily="2" charset="2"/>
              <a:buChar char="Ø"/>
            </a:pPr>
            <a:endParaRPr lang="pt-BR" dirty="0"/>
          </a:p>
          <a:p>
            <a:pPr>
              <a:buFont typeface="Wingdings" pitchFamily="2" charset="2"/>
              <a:buChar char="Ø"/>
            </a:pPr>
            <a:r>
              <a:rPr lang="pt-BR" dirty="0" smtClean="0"/>
              <a:t>Você é adicionado na página </a:t>
            </a:r>
            <a:r>
              <a:rPr lang="pt-BR" dirty="0"/>
              <a:t>Zend Certified </a:t>
            </a:r>
            <a:r>
              <a:rPr lang="pt-BR" dirty="0" smtClean="0"/>
              <a:t>Engineer</a:t>
            </a:r>
            <a:br>
              <a:rPr lang="pt-BR" dirty="0" smtClean="0"/>
            </a:br>
            <a:r>
              <a:rPr lang="pt-BR" dirty="0" smtClean="0"/>
              <a:t>(antiga Yellow Pages)</a:t>
            </a:r>
          </a:p>
          <a:p>
            <a:pPr>
              <a:buFont typeface="Wingdings" pitchFamily="2" charset="2"/>
              <a:buChar char="Ø"/>
            </a:pPr>
            <a:endParaRPr lang="pt-BR" dirty="0" smtClean="0"/>
          </a:p>
          <a:p>
            <a:pPr>
              <a:buFont typeface="Wingdings" pitchFamily="2" charset="2"/>
              <a:buChar char="Ø"/>
            </a:pPr>
            <a:r>
              <a:rPr lang="pt-BR" dirty="0" smtClean="0"/>
              <a:t>Licença perpetua do Zend Studio</a:t>
            </a:r>
          </a:p>
          <a:p>
            <a:pPr>
              <a:buFont typeface="Wingdings" pitchFamily="2" charset="2"/>
              <a:buChar char="Ø"/>
            </a:pPr>
            <a:endParaRPr lang="pt-BR" dirty="0"/>
          </a:p>
          <a:p>
            <a:pPr>
              <a:buFont typeface="Wingdings" pitchFamily="2" charset="2"/>
              <a:buChar char="Ø"/>
            </a:pPr>
            <a:r>
              <a:rPr lang="pt-BR" dirty="0" smtClean="0"/>
              <a:t>A certificação nunca expira, caso saia uma nova a Zend</a:t>
            </a:r>
            <a:br>
              <a:rPr lang="pt-BR" dirty="0" smtClean="0"/>
            </a:br>
            <a:r>
              <a:rPr lang="pt-BR" dirty="0" smtClean="0"/>
              <a:t>lhe oferece um desconto para realizar a atualização</a:t>
            </a:r>
          </a:p>
          <a:p>
            <a:pPr>
              <a:buFont typeface="Wingdings" pitchFamily="2" charset="2"/>
              <a:buChar char="Ø"/>
            </a:pPr>
            <a:endParaRPr lang="pt-BR" dirty="0"/>
          </a:p>
          <a:p>
            <a:pPr>
              <a:buFont typeface="Wingdings" pitchFamily="2" charset="2"/>
              <a:buChar char="Ø"/>
            </a:pPr>
            <a:r>
              <a:rPr lang="pt-BR" dirty="0" smtClean="0"/>
              <a:t>Vai receber pelo correios o Certificado impresso</a:t>
            </a:r>
            <a:endParaRPr lang="pt-BR" dirty="0"/>
          </a:p>
        </p:txBody>
      </p:sp>
      <p:pic>
        <p:nvPicPr>
          <p:cNvPr id="8194" name="Picture 2" descr="D:\Apresentações\Certificações PHP\logo_zend_certifi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574" y="2420888"/>
            <a:ext cx="1846711" cy="170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0" y="260648"/>
            <a:ext cx="12241435" cy="10801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/>
                </a:solidFill>
              </a:rPr>
              <a:t>Passei na Prova, e Agora?</a:t>
            </a:r>
            <a:endParaRPr lang="pt-BR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32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751" y="81091"/>
            <a:ext cx="9289951" cy="6660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7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 descr="D:\Apresentações\Certificações PHP\download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501" y="-23757"/>
            <a:ext cx="12285387" cy="690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-25549" y="4437112"/>
            <a:ext cx="12241435" cy="10801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/>
                </a:solidFill>
              </a:rPr>
              <a:t>Como se Preparar</a:t>
            </a:r>
            <a:endParaRPr lang="pt-BR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14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74" y="188640"/>
            <a:ext cx="11220872" cy="657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7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Apresentações\Certificações PHP\capa-ampliada-97885752246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117" y="116632"/>
            <a:ext cx="4630217" cy="645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8424" y="6516052"/>
            <a:ext cx="582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https://novatec.com.br/livros/php-orientacao-objetos-3ed/</a:t>
            </a:r>
            <a:endParaRPr lang="pt-BR" dirty="0"/>
          </a:p>
        </p:txBody>
      </p:sp>
      <p:pic>
        <p:nvPicPr>
          <p:cNvPr id="11267" name="Picture 3" descr="D:\Apresentações\Certificações PHP\pablodalloglio-f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558" y="3891247"/>
            <a:ext cx="2664296" cy="266429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4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Apresentações\Certificações PHP\ari-livr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34" y="176140"/>
            <a:ext cx="4752528" cy="614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Apresentações\Certificações PHP\ar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406" y="3645024"/>
            <a:ext cx="2973621" cy="297362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8425" y="651605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https://leanpub.com/certificacaophp/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123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Apresentações\Certificações PHP\Zend Certified Engineer - Descomplicando a Certificação PHP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918" y="116632"/>
            <a:ext cx="4536504" cy="640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8424" y="6516052"/>
            <a:ext cx="64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https://www.casadocodigo.com.br/products/livro-certificacao-php</a:t>
            </a:r>
            <a:endParaRPr lang="pt-BR" dirty="0"/>
          </a:p>
        </p:txBody>
      </p:sp>
      <p:pic>
        <p:nvPicPr>
          <p:cNvPr id="1026" name="Picture 2" descr="C:\DOCS\Palestra Meetup\matheus-marabesi-f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198" y="4077072"/>
            <a:ext cx="2559664" cy="25596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Apresentações\Certificações PHP\michae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0" y="3939480"/>
            <a:ext cx="2585864" cy="25858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68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58424" y="6433979"/>
            <a:ext cx="862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https://groups.google.com/forum/?hl=pt&amp;fromgroups#!forum/rumo-a-certificacao-php</a:t>
            </a:r>
            <a:endParaRPr lang="pt-B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8" y="404664"/>
            <a:ext cx="11607028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85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70" y="117677"/>
            <a:ext cx="7325023" cy="6623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 descr="D:\Apresentações\Certificações PHP\Google_Play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0" y="6133850"/>
            <a:ext cx="2736304" cy="62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3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2558" y="1484783"/>
            <a:ext cx="10971372" cy="4499383"/>
          </a:xfrm>
        </p:spPr>
        <p:txBody>
          <a:bodyPr>
            <a:noAutofit/>
          </a:bodyPr>
          <a:lstStyle/>
          <a:p>
            <a:r>
              <a:rPr lang="pt-BR" sz="2200" dirty="0" smtClean="0">
                <a:solidFill>
                  <a:schemeClr val="bg2">
                    <a:lumMod val="10000"/>
                  </a:schemeClr>
                </a:solidFill>
              </a:rPr>
              <a:t>Bacharel em Sistemas de Informação pela ULBRA</a:t>
            </a:r>
          </a:p>
          <a:p>
            <a:endParaRPr lang="pt-BR" sz="22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pt-BR" sz="2200" dirty="0" smtClean="0">
                <a:solidFill>
                  <a:schemeClr val="bg2">
                    <a:lumMod val="10000"/>
                  </a:schemeClr>
                </a:solidFill>
              </a:rPr>
              <a:t>Desenvolvedor Web na PAC Administração de </a:t>
            </a:r>
            <a:r>
              <a:rPr lang="pt-BR" sz="2200" dirty="0" smtClean="0">
                <a:solidFill>
                  <a:schemeClr val="bg2">
                    <a:lumMod val="10000"/>
                  </a:schemeClr>
                </a:solidFill>
              </a:rPr>
              <a:t>Crédito</a:t>
            </a:r>
          </a:p>
          <a:p>
            <a:endParaRPr lang="pt-BR" sz="22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pt-BR" sz="2200" dirty="0" smtClean="0">
                <a:solidFill>
                  <a:schemeClr val="bg2">
                    <a:lumMod val="10000"/>
                  </a:schemeClr>
                </a:solidFill>
              </a:rPr>
              <a:t>PHP Developer há 4 anos</a:t>
            </a:r>
          </a:p>
          <a:p>
            <a:endParaRPr lang="pt-BR" sz="22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pt-BR" sz="2200" dirty="0" smtClean="0">
                <a:solidFill>
                  <a:schemeClr val="bg2">
                    <a:lumMod val="10000"/>
                  </a:schemeClr>
                </a:solidFill>
              </a:rPr>
              <a:t>Membro da Comunidade PHPRS</a:t>
            </a:r>
          </a:p>
          <a:p>
            <a:endParaRPr lang="pt-BR" sz="22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pt-BR" sz="2200" dirty="0" smtClean="0">
                <a:solidFill>
                  <a:schemeClr val="bg2">
                    <a:lumMod val="10000"/>
                  </a:schemeClr>
                </a:solidFill>
              </a:rPr>
              <a:t>Ninja JavaScript em treinamento</a:t>
            </a:r>
            <a:endParaRPr lang="pt-BR" sz="2200" dirty="0" smtClean="0">
              <a:solidFill>
                <a:schemeClr val="bg2">
                  <a:lumMod val="10000"/>
                </a:schemeClr>
              </a:solidFill>
            </a:endParaRPr>
          </a:p>
          <a:p>
            <a:endParaRPr lang="pt-BR" sz="22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pt-BR" sz="2200" dirty="0" err="1" smtClean="0">
                <a:solidFill>
                  <a:schemeClr val="bg2">
                    <a:lumMod val="10000"/>
                  </a:schemeClr>
                </a:solidFill>
              </a:rPr>
              <a:t>Gamer</a:t>
            </a:r>
            <a:r>
              <a:rPr lang="pt-BR" sz="2200" dirty="0" smtClean="0">
                <a:solidFill>
                  <a:schemeClr val="bg2">
                    <a:lumMod val="10000"/>
                  </a:schemeClr>
                </a:solidFill>
              </a:rPr>
              <a:t> nas horas vagas ;D</a:t>
            </a:r>
            <a:endParaRPr lang="pt-BR" sz="22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7410" name="Picture 2" descr="D:\Apresentações\Certificações PHP\seal-ph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678" y="5085184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:\Apresentações\Certificações PHP\Rodrigo Wanderley De Melo Cardos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028" y="1196752"/>
            <a:ext cx="3409950" cy="3200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Igor Santos\Desktop\Meetup\PHPR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0" y="6021386"/>
            <a:ext cx="1510011" cy="79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0" y="116632"/>
            <a:ext cx="12215887" cy="10801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dirty="0" smtClean="0">
                <a:solidFill>
                  <a:schemeClr val="bg1"/>
                </a:solidFill>
              </a:rPr>
              <a:t>Igor Santos</a:t>
            </a:r>
            <a:endParaRPr lang="pt-BR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3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34" y="116632"/>
            <a:ext cx="8568952" cy="6606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668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D:\Apresentações\Certificações PHP\171677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0413" cy="689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-25549" y="4437112"/>
            <a:ext cx="12241435" cy="10801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/>
                </a:solidFill>
              </a:rPr>
              <a:t>Existe Vida Além da Zend?</a:t>
            </a:r>
            <a:endParaRPr lang="pt-BR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70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Apresentações\Certificações PHP\evento-2049-logo_organizad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88" y="2058491"/>
            <a:ext cx="9443106" cy="25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9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42" y="551084"/>
            <a:ext cx="11927855" cy="5614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8425" y="6433979"/>
            <a:ext cx="380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https://certificacao.imasters.com.br/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188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42" y="753794"/>
            <a:ext cx="11927855" cy="4835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418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520" y="1600201"/>
            <a:ext cx="11318333" cy="4525963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pt-BR" dirty="0" smtClean="0"/>
              <a:t>O exame é em Português e Gratuito</a:t>
            </a:r>
          </a:p>
          <a:p>
            <a:pPr>
              <a:buFont typeface="Wingdings" pitchFamily="2" charset="2"/>
              <a:buChar char="Ø"/>
            </a:pPr>
            <a:endParaRPr lang="pt-BR" dirty="0" smtClean="0"/>
          </a:p>
          <a:p>
            <a:pPr>
              <a:buFont typeface="Wingdings" pitchFamily="2" charset="2"/>
              <a:buChar char="Ø"/>
            </a:pPr>
            <a:r>
              <a:rPr lang="pt-BR" dirty="0" smtClean="0"/>
              <a:t>consiste </a:t>
            </a:r>
            <a:r>
              <a:rPr lang="pt-BR" dirty="0"/>
              <a:t>em </a:t>
            </a:r>
            <a:r>
              <a:rPr lang="pt-BR" dirty="0" smtClean="0"/>
              <a:t>20 </a:t>
            </a:r>
            <a:r>
              <a:rPr lang="pt-BR" dirty="0"/>
              <a:t>questões geradas </a:t>
            </a:r>
            <a:r>
              <a:rPr lang="pt-BR" dirty="0" smtClean="0"/>
              <a:t>aleatoriamente</a:t>
            </a:r>
          </a:p>
          <a:p>
            <a:pPr marL="0" indent="0">
              <a:buNone/>
            </a:pPr>
            <a:endParaRPr lang="pt-BR" dirty="0" smtClean="0"/>
          </a:p>
          <a:p>
            <a:pPr>
              <a:buFont typeface="Wingdings" pitchFamily="2" charset="2"/>
              <a:buChar char="Ø"/>
            </a:pPr>
            <a:r>
              <a:rPr lang="pt-BR" dirty="0" smtClean="0"/>
              <a:t>As questões são baseadas em: Design Patterns, SOLID, e Padrões PSR</a:t>
            </a:r>
          </a:p>
          <a:p>
            <a:pPr>
              <a:buFont typeface="Wingdings" pitchFamily="2" charset="2"/>
              <a:buChar char="Ø"/>
            </a:pPr>
            <a:endParaRPr lang="pt-BR" dirty="0"/>
          </a:p>
          <a:p>
            <a:pPr>
              <a:buFont typeface="Wingdings" pitchFamily="2" charset="2"/>
              <a:buChar char="Ø"/>
            </a:pPr>
            <a:r>
              <a:rPr lang="pt-BR" dirty="0" smtClean="0"/>
              <a:t>Questões que consistem de um nível mais avançado</a:t>
            </a:r>
          </a:p>
          <a:p>
            <a:pPr>
              <a:buFont typeface="Wingdings" pitchFamily="2" charset="2"/>
              <a:buChar char="Ø"/>
            </a:pPr>
            <a:endParaRPr lang="pt-BR" dirty="0"/>
          </a:p>
          <a:p>
            <a:pPr>
              <a:buFont typeface="Wingdings" pitchFamily="2" charset="2"/>
              <a:buChar char="Ø"/>
            </a:pPr>
            <a:r>
              <a:rPr lang="pt-BR" dirty="0" smtClean="0"/>
              <a:t>Tem duração de 40 minutos</a:t>
            </a:r>
          </a:p>
          <a:p>
            <a:pPr>
              <a:buFont typeface="Wingdings" pitchFamily="2" charset="2"/>
              <a:buChar char="Ø"/>
            </a:pPr>
            <a:endParaRPr lang="pt-BR" dirty="0"/>
          </a:p>
          <a:p>
            <a:pPr>
              <a:buFont typeface="Wingdings" pitchFamily="2" charset="2"/>
              <a:buChar char="Ø"/>
            </a:pPr>
            <a:r>
              <a:rPr lang="pt-BR" dirty="0" smtClean="0"/>
              <a:t>Resultado no final do exame</a:t>
            </a:r>
            <a:endParaRPr lang="pt-BR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260648"/>
            <a:ext cx="12241435" cy="10801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/>
                </a:solidFill>
              </a:rPr>
              <a:t>A Prova!</a:t>
            </a:r>
            <a:endParaRPr lang="pt-BR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15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Wingdings" pitchFamily="2" charset="2"/>
              <a:buChar char="Ø"/>
            </a:pPr>
            <a:r>
              <a:rPr lang="pt-BR" dirty="0" smtClean="0"/>
              <a:t>A certificação não é oficial, porém você é reconhecido pela empresa</a:t>
            </a:r>
          </a:p>
          <a:p>
            <a:pPr>
              <a:buFont typeface="Wingdings" pitchFamily="2" charset="2"/>
              <a:buChar char="Ø"/>
            </a:pPr>
            <a:endParaRPr lang="pt-BR" dirty="0" smtClean="0"/>
          </a:p>
          <a:p>
            <a:pPr>
              <a:buFont typeface="Wingdings" pitchFamily="2" charset="2"/>
              <a:buChar char="Ø"/>
            </a:pPr>
            <a:r>
              <a:rPr lang="pt-BR" dirty="0" smtClean="0"/>
              <a:t>Você pode utilizar o </a:t>
            </a:r>
            <a:r>
              <a:rPr lang="pt-BR" dirty="0"/>
              <a:t>badge </a:t>
            </a:r>
            <a:r>
              <a:rPr lang="pt-BR" dirty="0" smtClean="0"/>
              <a:t>do </a:t>
            </a:r>
            <a:r>
              <a:rPr lang="pt-BR" dirty="0" err="1" smtClean="0"/>
              <a:t>Imasters</a:t>
            </a:r>
            <a:r>
              <a:rPr lang="pt-BR" dirty="0" smtClean="0"/>
              <a:t> PHP Certified Professional</a:t>
            </a:r>
            <a:endParaRPr lang="pt-BR" dirty="0"/>
          </a:p>
          <a:p>
            <a:pPr>
              <a:buFont typeface="Wingdings" pitchFamily="2" charset="2"/>
              <a:buChar char="Ø"/>
            </a:pPr>
            <a:endParaRPr lang="pt-BR" dirty="0"/>
          </a:p>
          <a:p>
            <a:pPr>
              <a:buFont typeface="Wingdings" pitchFamily="2" charset="2"/>
              <a:buChar char="Ø"/>
            </a:pPr>
            <a:r>
              <a:rPr lang="pt-BR" dirty="0" smtClean="0"/>
              <a:t>Você é adicionado na página de Profissionais Certificados</a:t>
            </a:r>
            <a:br>
              <a:rPr lang="pt-BR" dirty="0" smtClean="0"/>
            </a:br>
            <a:endParaRPr lang="pt-BR" dirty="0"/>
          </a:p>
          <a:p>
            <a:pPr>
              <a:buFont typeface="Wingdings" pitchFamily="2" charset="2"/>
              <a:buChar char="Ø"/>
            </a:pPr>
            <a:r>
              <a:rPr lang="pt-BR" dirty="0" smtClean="0"/>
              <a:t>Recebe certificado autenticado pela </a:t>
            </a:r>
            <a:r>
              <a:rPr lang="pt-BR" dirty="0" err="1" smtClean="0"/>
              <a:t>Imasters</a:t>
            </a:r>
            <a:endParaRPr lang="pt-BR" dirty="0"/>
          </a:p>
        </p:txBody>
      </p:sp>
      <p:pic>
        <p:nvPicPr>
          <p:cNvPr id="15362" name="Picture 2" descr="D:\Apresentações\Certificações PHP\seal-ph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686" y="5157192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0" y="260648"/>
            <a:ext cx="12241435" cy="10801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/>
                </a:solidFill>
              </a:rPr>
              <a:t>Passei na Prova, e Agora?</a:t>
            </a:r>
            <a:endParaRPr lang="pt-BR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4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14325"/>
            <a:ext cx="11877675" cy="622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50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S\Palestra Meetup\1-aa-07sfmbo5a6f_lnr4esg89461197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3"/>
            <a:ext cx="12190413" cy="68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793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3" y="764704"/>
            <a:ext cx="11783907" cy="523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58424" y="6516052"/>
            <a:ext cx="474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https://www.w3schools.com/cert/cert_php.asp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550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70" y="1425404"/>
            <a:ext cx="9721080" cy="523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0" y="260648"/>
            <a:ext cx="12215887" cy="10801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/>
                </a:solidFill>
              </a:rPr>
              <a:t>Histórico</a:t>
            </a:r>
            <a:endParaRPr lang="pt-BR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3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21" y="116632"/>
            <a:ext cx="10201945" cy="645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8424" y="6516052"/>
            <a:ext cx="337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https://laravel.com/certification/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3337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2" y="476672"/>
            <a:ext cx="11322977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9911630" y="3717032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€ 200.00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9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3"/>
          <p:cNvSpPr txBox="1">
            <a:spLocks/>
          </p:cNvSpPr>
          <p:nvPr/>
        </p:nvSpPr>
        <p:spPr>
          <a:xfrm>
            <a:off x="1124002" y="3136012"/>
            <a:ext cx="3880048" cy="52920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>
                <a:latin typeface="Arial" pitchFamily="34" charset="0"/>
                <a:ea typeface="Chelsea Market" pitchFamily="2" charset="0"/>
                <a:cs typeface="Arial" pitchFamily="34" charset="0"/>
              </a:rPr>
              <a:t>linkedin.com/in/</a:t>
            </a:r>
            <a:r>
              <a:rPr lang="pt-BR" sz="2000" dirty="0" err="1">
                <a:latin typeface="Arial" pitchFamily="34" charset="0"/>
                <a:ea typeface="Chelsea Market" pitchFamily="2" charset="0"/>
                <a:cs typeface="Arial" pitchFamily="34" charset="0"/>
              </a:rPr>
              <a:t>igorsantoos</a:t>
            </a:r>
            <a:endParaRPr lang="pt-BR" sz="2000" dirty="0">
              <a:latin typeface="Arial" pitchFamily="34" charset="0"/>
              <a:ea typeface="Chelsea Market" pitchFamily="2" charset="0"/>
              <a:cs typeface="Arial" pitchFamily="34" charset="0"/>
            </a:endParaRPr>
          </a:p>
        </p:txBody>
      </p:sp>
      <p:pic>
        <p:nvPicPr>
          <p:cNvPr id="3" name="Picture 4" descr="C:\Users\Igor Santos\Desktop\RBS\OPENSHIFT\facebook 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8" y="3961861"/>
            <a:ext cx="506106" cy="50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Users\Igor Santos\Desktop\RBS\OPENSHIFT\linkedin 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90" y="3123617"/>
            <a:ext cx="537801" cy="53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Igor Santos\Desktop\RBS\OPENSHIFT\outlook 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50" y="2386934"/>
            <a:ext cx="466002" cy="46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Igor Santos\Desktop\github-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50" y="4655025"/>
            <a:ext cx="417915" cy="4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Texto 3"/>
          <p:cNvSpPr txBox="1">
            <a:spLocks/>
          </p:cNvSpPr>
          <p:nvPr/>
        </p:nvSpPr>
        <p:spPr>
          <a:xfrm>
            <a:off x="1124002" y="2429272"/>
            <a:ext cx="3641886" cy="5292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>
                <a:latin typeface="Arial" pitchFamily="34" charset="0"/>
                <a:ea typeface="Chelsea Market" pitchFamily="2" charset="0"/>
                <a:cs typeface="Arial" pitchFamily="34" charset="0"/>
              </a:rPr>
              <a:t>Igors.d@hotmail.com</a:t>
            </a:r>
          </a:p>
        </p:txBody>
      </p:sp>
      <p:sp>
        <p:nvSpPr>
          <p:cNvPr id="8" name="Espaço Reservado para Texto 3"/>
          <p:cNvSpPr txBox="1">
            <a:spLocks/>
          </p:cNvSpPr>
          <p:nvPr/>
        </p:nvSpPr>
        <p:spPr>
          <a:xfrm>
            <a:off x="1124002" y="3961861"/>
            <a:ext cx="4168080" cy="5292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>
                <a:latin typeface="Arial" pitchFamily="34" charset="0"/>
                <a:ea typeface="Chelsea Market" pitchFamily="2" charset="0"/>
                <a:cs typeface="Arial" pitchFamily="34" charset="0"/>
              </a:rPr>
              <a:t>facebook.com/IgoorSantoos17</a:t>
            </a:r>
          </a:p>
        </p:txBody>
      </p:sp>
      <p:sp>
        <p:nvSpPr>
          <p:cNvPr id="9" name="Espaço Reservado para Texto 3"/>
          <p:cNvSpPr txBox="1">
            <a:spLocks/>
          </p:cNvSpPr>
          <p:nvPr/>
        </p:nvSpPr>
        <p:spPr>
          <a:xfrm>
            <a:off x="1129612" y="4683087"/>
            <a:ext cx="3641886" cy="5292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>
                <a:latin typeface="Arial" pitchFamily="34" charset="0"/>
                <a:ea typeface="Chelsea Market" pitchFamily="2" charset="0"/>
                <a:cs typeface="Arial" pitchFamily="34" charset="0"/>
              </a:rPr>
              <a:t>github.com/IgorSantos17</a:t>
            </a:r>
          </a:p>
        </p:txBody>
      </p:sp>
      <p:pic>
        <p:nvPicPr>
          <p:cNvPr id="26626" name="Picture 2" descr="D:\Apresentações\Certificações PHP\heart.png-235230688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342" y="2789698"/>
            <a:ext cx="5012494" cy="40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ítulo 1"/>
          <p:cNvSpPr txBox="1">
            <a:spLocks/>
          </p:cNvSpPr>
          <p:nvPr/>
        </p:nvSpPr>
        <p:spPr>
          <a:xfrm>
            <a:off x="0" y="260648"/>
            <a:ext cx="12241435" cy="10801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/>
                </a:solidFill>
              </a:rPr>
              <a:t>Onde Me Achar</a:t>
            </a:r>
            <a:endParaRPr lang="pt-BR" sz="5400" dirty="0">
              <a:solidFill>
                <a:schemeClr val="bg1"/>
              </a:solidFill>
            </a:endParaRPr>
          </a:p>
        </p:txBody>
      </p:sp>
      <p:pic>
        <p:nvPicPr>
          <p:cNvPr id="5122" name="Picture 2" descr="C:\DOCS\Palestra Meetup\monogram-mask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5" y="5295756"/>
            <a:ext cx="436920" cy="43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ço Reservado para Texto 3"/>
          <p:cNvSpPr txBox="1">
            <a:spLocks/>
          </p:cNvSpPr>
          <p:nvPr/>
        </p:nvSpPr>
        <p:spPr>
          <a:xfrm>
            <a:off x="1126654" y="5295756"/>
            <a:ext cx="4608512" cy="5292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 smtClean="0">
                <a:latin typeface="Arial" pitchFamily="34" charset="0"/>
                <a:ea typeface="Chelsea Market" pitchFamily="2" charset="0"/>
                <a:cs typeface="Arial" pitchFamily="34" charset="0"/>
              </a:rPr>
              <a:t>medium.com</a:t>
            </a:r>
            <a:r>
              <a:rPr lang="pt-BR" sz="2000" dirty="0">
                <a:latin typeface="Arial" pitchFamily="34" charset="0"/>
                <a:ea typeface="Chelsea Market" pitchFamily="2" charset="0"/>
                <a:cs typeface="Arial" pitchFamily="34" charset="0"/>
              </a:rPr>
              <a:t>/@igorsantos17</a:t>
            </a:r>
            <a:endParaRPr lang="pt-BR" sz="2000" dirty="0">
              <a:latin typeface="Arial" pitchFamily="34" charset="0"/>
              <a:ea typeface="Chelsea Market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50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D:\Apresentações\Certificações PHP\1_NOyj1quIInutEg1adhXH6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7309"/>
            <a:ext cx="12190413" cy="69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0" y="5517232"/>
            <a:ext cx="12215887" cy="10801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dirty="0" smtClean="0">
                <a:solidFill>
                  <a:schemeClr val="bg1"/>
                </a:solidFill>
              </a:rPr>
              <a:t>#JunteseAManada</a:t>
            </a:r>
            <a:endParaRPr lang="pt-BR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9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0" y="260648"/>
            <a:ext cx="12241435" cy="108012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/>
                </a:solidFill>
              </a:rPr>
              <a:t>Estatísticas</a:t>
            </a:r>
            <a:endParaRPr lang="pt-BR" sz="5400" dirty="0">
              <a:solidFill>
                <a:schemeClr val="bg1"/>
              </a:solidFill>
            </a:endParaRPr>
          </a:p>
        </p:txBody>
      </p:sp>
      <p:graphicFrame>
        <p:nvGraphicFramePr>
          <p:cNvPr id="10" name="Gráfico 9"/>
          <p:cNvGraphicFramePr/>
          <p:nvPr>
            <p:extLst>
              <p:ext uri="{D42A27DB-BD31-4B8C-83A1-F6EECF244321}">
                <p14:modId xmlns:p14="http://schemas.microsoft.com/office/powerpoint/2010/main" val="3241307566"/>
              </p:ext>
            </p:extLst>
          </p:nvPr>
        </p:nvGraphicFramePr>
        <p:xfrm>
          <a:off x="334566" y="1335163"/>
          <a:ext cx="8126942" cy="5417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9335566" y="2708920"/>
            <a:ext cx="2520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2">
                    <a:lumMod val="10000"/>
                  </a:schemeClr>
                </a:solidFill>
              </a:rPr>
              <a:t>EUA	      2.124</a:t>
            </a:r>
          </a:p>
          <a:p>
            <a:r>
              <a:rPr lang="pt-BR" dirty="0" smtClean="0">
                <a:solidFill>
                  <a:schemeClr val="bg2">
                    <a:lumMod val="10000"/>
                  </a:schemeClr>
                </a:solidFill>
              </a:rPr>
              <a:t>Alemanha     1.429</a:t>
            </a:r>
          </a:p>
          <a:p>
            <a:r>
              <a:rPr lang="pt-BR" dirty="0" smtClean="0">
                <a:solidFill>
                  <a:schemeClr val="bg2">
                    <a:lumMod val="10000"/>
                  </a:schemeClr>
                </a:solidFill>
              </a:rPr>
              <a:t>Índia 	      827</a:t>
            </a:r>
          </a:p>
          <a:p>
            <a:r>
              <a:rPr lang="pt-BR" dirty="0" smtClean="0">
                <a:solidFill>
                  <a:schemeClr val="bg2">
                    <a:lumMod val="10000"/>
                  </a:schemeClr>
                </a:solidFill>
              </a:rPr>
              <a:t>Brasil 	      518</a:t>
            </a:r>
          </a:p>
          <a:p>
            <a:r>
              <a:rPr lang="pt-BR" dirty="0" smtClean="0">
                <a:solidFill>
                  <a:schemeClr val="bg2">
                    <a:lumMod val="10000"/>
                  </a:schemeClr>
                </a:solidFill>
              </a:rPr>
              <a:t>Rússia 	      487</a:t>
            </a:r>
          </a:p>
          <a:p>
            <a:r>
              <a:rPr lang="pt-BR" dirty="0" smtClean="0">
                <a:solidFill>
                  <a:schemeClr val="bg2">
                    <a:lumMod val="10000"/>
                  </a:schemeClr>
                </a:solidFill>
              </a:rPr>
              <a:t>Canada 	      418</a:t>
            </a:r>
          </a:p>
          <a:p>
            <a:r>
              <a:rPr lang="pt-BR" dirty="0" smtClean="0">
                <a:solidFill>
                  <a:schemeClr val="bg2">
                    <a:lumMod val="10000"/>
                  </a:schemeClr>
                </a:solidFill>
              </a:rPr>
              <a:t>Austrália 	      256</a:t>
            </a:r>
          </a:p>
          <a:p>
            <a:r>
              <a:rPr lang="pt-BR" dirty="0" smtClean="0">
                <a:solidFill>
                  <a:schemeClr val="bg2">
                    <a:lumMod val="10000"/>
                  </a:schemeClr>
                </a:solidFill>
              </a:rPr>
              <a:t>Argentina	      23</a:t>
            </a:r>
            <a:endParaRPr lang="pt-BR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79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91" y="616825"/>
            <a:ext cx="11805171" cy="555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9623598" y="2996952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002060"/>
                </a:solidFill>
              </a:rPr>
              <a:t>R$ 738,00</a:t>
            </a:r>
          </a:p>
        </p:txBody>
      </p:sp>
      <p:pic>
        <p:nvPicPr>
          <p:cNvPr id="3076" name="Picture 4" descr="D:\Apresentações\Certificações PHP\seta-vermelha-curv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93929">
            <a:off x="8969548" y="3242197"/>
            <a:ext cx="767844" cy="6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58424" y="6433979"/>
            <a:ext cx="64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http://www.zend.com/en/services/certification/php-certification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468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0" y="44624"/>
            <a:ext cx="965835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0" y="3398010"/>
            <a:ext cx="1990725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966" y="3312208"/>
            <a:ext cx="6457950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D:\Apresentações\Certificações PHP\zce_200x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742" y="559417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68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476672"/>
            <a:ext cx="2124075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46" y="476672"/>
            <a:ext cx="565785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3212976"/>
            <a:ext cx="212407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38" y="3212976"/>
            <a:ext cx="18669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 descr="D:\Apresentações\Certificações PHP\zce_200x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742" y="559417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07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99" y="836712"/>
            <a:ext cx="11874371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7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188640"/>
            <a:ext cx="11855846" cy="624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58425" y="6433979"/>
            <a:ext cx="387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https://home.pearsonvue.com/zend/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67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298</Words>
  <Application>Microsoft Office PowerPoint</Application>
  <PresentationFormat>Personalizar</PresentationFormat>
  <Paragraphs>93</Paragraphs>
  <Slides>33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4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Igor Santos</dc:creator>
  <cp:lastModifiedBy>Igor Duarte</cp:lastModifiedBy>
  <cp:revision>33</cp:revision>
  <dcterms:created xsi:type="dcterms:W3CDTF">2018-07-23T23:11:14Z</dcterms:created>
  <dcterms:modified xsi:type="dcterms:W3CDTF">2018-07-24T18:19:48Z</dcterms:modified>
</cp:coreProperties>
</file>